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516" r:id="rId3"/>
    <p:sldId id="515" r:id="rId4"/>
    <p:sldId id="555" r:id="rId5"/>
    <p:sldId id="667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719" r:id="rId16"/>
    <p:sldId id="678" r:id="rId17"/>
    <p:sldId id="679" r:id="rId18"/>
    <p:sldId id="680" r:id="rId19"/>
    <p:sldId id="681" r:id="rId20"/>
    <p:sldId id="682" r:id="rId21"/>
    <p:sldId id="683" r:id="rId22"/>
    <p:sldId id="684" r:id="rId23"/>
    <p:sldId id="685" r:id="rId24"/>
    <p:sldId id="688" r:id="rId25"/>
    <p:sldId id="734" r:id="rId26"/>
    <p:sldId id="715" r:id="rId27"/>
    <p:sldId id="702" r:id="rId28"/>
    <p:sldId id="703" r:id="rId29"/>
    <p:sldId id="707" r:id="rId30"/>
    <p:sldId id="704" r:id="rId31"/>
    <p:sldId id="710" r:id="rId32"/>
    <p:sldId id="709" r:id="rId33"/>
    <p:sldId id="735" r:id="rId34"/>
    <p:sldId id="713" r:id="rId35"/>
    <p:sldId id="712" r:id="rId36"/>
    <p:sldId id="711" r:id="rId37"/>
    <p:sldId id="714" r:id="rId38"/>
    <p:sldId id="718" r:id="rId39"/>
    <p:sldId id="705" r:id="rId40"/>
    <p:sldId id="706" r:id="rId41"/>
    <p:sldId id="720" r:id="rId42"/>
    <p:sldId id="721" r:id="rId43"/>
    <p:sldId id="336" r:id="rId44"/>
    <p:sldId id="736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DEB400"/>
    <a:srgbClr val="AA8A00"/>
    <a:srgbClr val="FFCC00"/>
    <a:srgbClr val="A03030"/>
    <a:srgbClr val="35A03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9" autoAdjust="0"/>
    <p:restoredTop sz="89353" autoAdjust="0"/>
  </p:normalViewPr>
  <p:slideViewPr>
    <p:cSldViewPr snapToGrid="0" snapToObjects="1">
      <p:cViewPr varScale="1">
        <p:scale>
          <a:sx n="100" d="100"/>
          <a:sy n="100" d="100"/>
        </p:scale>
        <p:origin x="17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6/16/2016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07 – Strings and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3" y="6524764"/>
            <a:ext cx="778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concepts from: http://mcsp.wartburg.edu/zelle/python/ppics2/code/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/>
              <a:t>(numbered from 0 to n-1)</a:t>
            </a:r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Elements are added using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7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dirty="0"/>
              <a:t>to </a:t>
            </a:r>
            <a:r>
              <a:rPr lang="en-US" dirty="0" smtClean="0"/>
              <a:t>assign initial values (</a:t>
            </a:r>
            <a:r>
              <a:rPr lang="en-US" i="1" dirty="0" smtClean="0"/>
              <a:t>initialization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["Hello", "to", "you"]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49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number of impulse buys, you decide to make a grocery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grocery list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4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969364"/>
            <a:ext cx="8748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the value and the size of our list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[None]*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second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third 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722224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groceries.py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item: 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second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third item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oil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eggs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oil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182493"/>
              </p:ext>
            </p:extLst>
          </p:nvPr>
        </p:nvGraphicFramePr>
        <p:xfrm>
          <a:off x="5152767" y="1493430"/>
          <a:ext cx="3534033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5209534" y="3159670"/>
            <a:ext cx="549876" cy="457200"/>
            <a:chOff x="7696108" y="4572000"/>
            <a:chExt cx="500747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5161005" y="2347779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milk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1393" y="2351895"/>
            <a:ext cx="114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eggs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6193" y="2347778"/>
            <a:ext cx="92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oil</a:t>
            </a:r>
            <a:endParaRPr lang="en-US" sz="3600" dirty="0"/>
          </a:p>
        </p:txBody>
      </p: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5209538" y="3144601"/>
            <a:ext cx="1740263" cy="772485"/>
            <a:chOff x="7681287" y="4572000"/>
            <a:chExt cx="500742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681287" y="4578349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5209537" y="3144601"/>
            <a:ext cx="2902801" cy="1118480"/>
            <a:chOff x="7678504" y="4572000"/>
            <a:chExt cx="500742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678504" y="4578350"/>
              <a:ext cx="500742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458995" y="4510216"/>
            <a:ext cx="6437869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...: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...: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[0])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</p:txBody>
      </p:sp>
    </p:spTree>
    <p:extLst>
      <p:ext uri="{BB962C8B-B14F-4D97-AF65-F5344CB8AC3E}">
        <p14:creationId xmlns:p14="http://schemas.microsoft.com/office/powerpoint/2010/main" val="342013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Example: Grocery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make this process easier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Loops</a:t>
            </a:r>
            <a:r>
              <a:rPr lang="en-US" dirty="0"/>
              <a:t>!</a:t>
            </a:r>
          </a:p>
          <a:p>
            <a:pPr lvl="1"/>
            <a:r>
              <a:rPr lang="en-US" dirty="0" smtClean="0"/>
              <a:t>Instead of asking for each item individually, we could keep adding items to the list until we wanted to stop (or the list was “full”)</a:t>
            </a:r>
          </a:p>
          <a:p>
            <a:pPr lvl="3"/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will learn more about loops in the next couple of classes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23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String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/>
              <a:t>is represented in programs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string data </a:t>
            </a:r>
            <a:r>
              <a:rPr lang="en-US" dirty="0" smtClean="0"/>
              <a:t>type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i="1" dirty="0"/>
              <a:t>string</a:t>
            </a:r>
            <a:r>
              <a:rPr lang="en-US" dirty="0"/>
              <a:t> is a sequence of characters enclosed within quotation marks (") or apostrophes </a:t>
            </a:r>
            <a:r>
              <a:rPr lang="en-US" dirty="0" smtClean="0"/>
              <a:t>(')</a:t>
            </a:r>
          </a:p>
          <a:p>
            <a:pPr lvl="1"/>
            <a:r>
              <a:rPr lang="en-US" dirty="0" smtClean="0"/>
              <a:t>Sometimes called double quotes or single quotes</a:t>
            </a:r>
          </a:p>
          <a:p>
            <a:pPr lvl="3"/>
            <a:endParaRPr lang="en-US" dirty="0"/>
          </a:p>
          <a:p>
            <a:r>
              <a:rPr lang="en-US" i="1" dirty="0" smtClean="0"/>
              <a:t>FUN FACT! – The </a:t>
            </a:r>
            <a:r>
              <a:rPr lang="en-US" i="1" dirty="0"/>
              <a:t>most common use of personal computers is word </a:t>
            </a:r>
            <a:r>
              <a:rPr lang="en-US" i="1" dirty="0" smtClean="0"/>
              <a:t>processing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8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str1 =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str2 = 'spam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print(str1, 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spam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type(str1)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type(str2)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6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One-way, two-way, and multi-way decision </a:t>
            </a:r>
            <a:r>
              <a:rPr lang="en-US" dirty="0" smtClean="0"/>
              <a:t>structures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dirty="0" smtClean="0"/>
              <a:t> </a:t>
            </a:r>
            <a:r>
              <a:rPr lang="en-US" dirty="0"/>
              <a:t>statements</a:t>
            </a:r>
          </a:p>
          <a:p>
            <a:r>
              <a:rPr lang="en-US" dirty="0" smtClean="0"/>
              <a:t>Control structures (review)</a:t>
            </a:r>
          </a:p>
          <a:p>
            <a:r>
              <a:rPr lang="en-US" dirty="0" smtClean="0"/>
              <a:t>Conditional operators (review)</a:t>
            </a:r>
          </a:p>
          <a:p>
            <a:r>
              <a:rPr lang="en-US" dirty="0" smtClean="0"/>
              <a:t>Boolean data type (review)</a:t>
            </a:r>
          </a:p>
          <a:p>
            <a:r>
              <a:rPr lang="en-US" dirty="0" smtClean="0"/>
              <a:t>Coding algorithms using decision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Strings as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 </a:t>
            </a:r>
            <a:r>
              <a:rPr lang="en-US" dirty="0" smtClean="0"/>
              <a:t>automatically gets a string</a:t>
            </a:r>
            <a:endParaRPr lang="en-US" dirty="0"/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input("Please enter your name: 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name: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print("Hello",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Shakira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Shakira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1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string through </a:t>
            </a:r>
            <a:r>
              <a:rPr lang="en-US" b="1" i="1" dirty="0" smtClean="0"/>
              <a:t>indexing</a:t>
            </a:r>
          </a:p>
          <a:p>
            <a:pPr lvl="1"/>
            <a:r>
              <a:rPr lang="en-US" dirty="0" smtClean="0"/>
              <a:t>Characters are the letters, numbers, spaces, and symbols that make up a string</a:t>
            </a:r>
          </a:p>
          <a:p>
            <a:pPr lvl="3"/>
            <a:endParaRPr lang="en-US" i="1" dirty="0"/>
          </a:p>
          <a:p>
            <a:r>
              <a:rPr lang="en-US" dirty="0"/>
              <a:t>The </a:t>
            </a:r>
            <a:r>
              <a:rPr lang="en-US" dirty="0" smtClean="0"/>
              <a:t>characters in </a:t>
            </a:r>
            <a:r>
              <a:rPr lang="en-US" dirty="0"/>
              <a:t>a string are numbered </a:t>
            </a:r>
            <a:r>
              <a:rPr lang="en-US" dirty="0" smtClean="0"/>
              <a:t>starting from the </a:t>
            </a:r>
            <a:r>
              <a:rPr lang="en-US" dirty="0"/>
              <a:t>left, </a:t>
            </a:r>
            <a:r>
              <a:rPr lang="en-US" dirty="0" smtClean="0"/>
              <a:t>beginning with 0</a:t>
            </a:r>
          </a:p>
          <a:p>
            <a:pPr lvl="1"/>
            <a:r>
              <a:rPr lang="en-US" sz="3200" dirty="0" smtClean="0"/>
              <a:t>Does that remind you of anything?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94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Accessing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</a:t>
            </a:r>
            <a:r>
              <a:rPr lang="en-US" dirty="0" smtClean="0"/>
              <a:t>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[expression]</a:t>
            </a:r>
            <a:endParaRPr lang="en-US" sz="4000" dirty="0" smtClean="0"/>
          </a:p>
          <a:p>
            <a:endParaRPr lang="en-US" dirty="0" smtClean="0"/>
          </a:p>
          <a:p>
            <a:r>
              <a:rPr lang="en-US" dirty="0" smtClean="0"/>
              <a:t>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the name of the string variable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expression </a:t>
            </a:r>
            <a:r>
              <a:rPr lang="en-US" dirty="0" smtClean="0"/>
              <a:t>determines which character is selected from the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04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792"/>
            <a:ext cx="8229600" cy="415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 = "Hello Bob"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greet[0]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print(greet[0], greet[2], greet[4])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 l o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 = 8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print(greet[x - 2])</a:t>
            </a:r>
          </a:p>
          <a:p>
            <a:pPr marL="45720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726186"/>
              </p:ext>
            </p:extLst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8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38268"/>
              </p:ext>
            </p:extLst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In a string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characters, the last </a:t>
            </a:r>
            <a:br>
              <a:rPr lang="en-US" altLang="en-US" dirty="0" smtClean="0"/>
            </a:br>
            <a:r>
              <a:rPr lang="en-US" altLang="en-US" dirty="0" smtClean="0"/>
              <a:t>character is at position </a:t>
            </a:r>
            <a:r>
              <a:rPr lang="en-US" altLang="en-US" i="1" dirty="0" smtClean="0"/>
              <a:t>n-1</a:t>
            </a:r>
            <a:r>
              <a:rPr lang="en-US" altLang="en-US" dirty="0" smtClean="0"/>
              <a:t> since we </a:t>
            </a:r>
            <a:br>
              <a:rPr lang="en-US" altLang="en-US" dirty="0" smtClean="0"/>
            </a:br>
            <a:r>
              <a:rPr lang="en-US" altLang="en-US" dirty="0" smtClean="0"/>
              <a:t>start counting with 0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So if a string is 10 characters long, the </a:t>
            </a:r>
            <a:br>
              <a:rPr lang="en-US" altLang="en-US" dirty="0" smtClean="0"/>
            </a:br>
            <a:r>
              <a:rPr lang="en-US" altLang="en-US" dirty="0" smtClean="0"/>
              <a:t>last character is at index 9</a:t>
            </a:r>
          </a:p>
        </p:txBody>
      </p:sp>
    </p:spTree>
    <p:extLst>
      <p:ext uri="{BB962C8B-B14F-4D97-AF65-F5344CB8AC3E}">
        <p14:creationId xmlns:p14="http://schemas.microsoft.com/office/powerpoint/2010/main" val="20553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05244"/>
              </p:ext>
            </p:extLst>
          </p:nvPr>
        </p:nvGraphicFramePr>
        <p:xfrm>
          <a:off x="1087399" y="166044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229232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/>
              <a:t>Index from the right side using negative indexes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greet[-1]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greet[-3]</a:t>
            </a:r>
          </a:p>
          <a:p>
            <a:pPr marL="9112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Why don’t we start from zero?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64877" y="4388254"/>
            <a:ext cx="26400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greet[0]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already means the first character, 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'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9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Substrings and Slicing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only returns a </a:t>
            </a:r>
            <a:r>
              <a:rPr lang="en-US" u="sng" dirty="0" smtClean="0"/>
              <a:t>single</a:t>
            </a:r>
            <a:r>
              <a:rPr lang="en-US" dirty="0" smtClean="0"/>
              <a:t> character </a:t>
            </a:r>
            <a:br>
              <a:rPr lang="en-US" dirty="0" smtClean="0"/>
            </a:br>
            <a:r>
              <a:rPr lang="en-US" dirty="0" smtClean="0"/>
              <a:t>from the entire string</a:t>
            </a:r>
          </a:p>
          <a:p>
            <a:pPr lvl="3"/>
            <a:endParaRPr lang="en-US" dirty="0"/>
          </a:p>
          <a:p>
            <a:r>
              <a:rPr lang="en-US" dirty="0" smtClean="0"/>
              <a:t>We can access a </a:t>
            </a:r>
            <a:r>
              <a:rPr lang="en-US" i="1" dirty="0" smtClean="0"/>
              <a:t>substring </a:t>
            </a: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a process called </a:t>
            </a:r>
            <a:r>
              <a:rPr lang="en-US" i="1" dirty="0" smtClean="0"/>
              <a:t>slicing</a:t>
            </a:r>
          </a:p>
          <a:p>
            <a:pPr lvl="1"/>
            <a:r>
              <a:rPr lang="en-US" dirty="0" smtClean="0"/>
              <a:t>Substring: a (sub)part of another string</a:t>
            </a:r>
          </a:p>
          <a:p>
            <a:pPr lvl="1"/>
            <a:r>
              <a:rPr lang="en-US" dirty="0" smtClean="0"/>
              <a:t>Slicing: we are slicing off a portion of the 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form is</a:t>
            </a:r>
          </a:p>
          <a:p>
            <a:pPr marL="457200" lvl="1" indent="0">
              <a:buNone/>
            </a:pP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strName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start:end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4000" dirty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must both be integers</a:t>
            </a:r>
            <a:endParaRPr lang="en-US" dirty="0"/>
          </a:p>
          <a:p>
            <a:pPr lvl="1"/>
            <a:r>
              <a:rPr lang="en-US" dirty="0" smtClean="0"/>
              <a:t>The substring begins at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  <a:p>
            <a:pPr lvl="1"/>
            <a:r>
              <a:rPr lang="en-US" dirty="0" smtClean="0"/>
              <a:t>The substring ends </a:t>
            </a:r>
            <a:r>
              <a:rPr lang="en-US" b="1" u="sng" dirty="0" smtClean="0"/>
              <a:t>before</a:t>
            </a:r>
            <a:r>
              <a:rPr lang="en-US" dirty="0" smtClean="0"/>
              <a:t> 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lvl="2"/>
            <a:r>
              <a:rPr lang="en-US" sz="2800" dirty="0" smtClean="0"/>
              <a:t>The letter at index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sz="2800" dirty="0" smtClean="0"/>
              <a:t>is </a:t>
            </a:r>
            <a:r>
              <a:rPr lang="en-US" sz="2800" u="sng" dirty="0" smtClean="0"/>
              <a:t>not</a:t>
            </a:r>
            <a:r>
              <a:rPr lang="en-US" sz="2800" dirty="0" smtClean="0"/>
              <a:t> included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3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40679"/>
              </p:ext>
            </p:extLst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093305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greet[0:2]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greet[5:9]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greet[:5]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greet[1:]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Bob'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greet[:]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'Hello Bob'</a:t>
            </a:r>
          </a:p>
        </p:txBody>
      </p:sp>
    </p:spTree>
    <p:extLst>
      <p:ext uri="{BB962C8B-B14F-4D97-AF65-F5344CB8AC3E}">
        <p14:creationId xmlns:p14="http://schemas.microsoft.com/office/powerpoint/2010/main" val="104816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 of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 </a:t>
            </a:r>
            <a:r>
              <a:rPr lang="en-US" dirty="0" smtClean="0"/>
              <a:t>are missing, then the start or the end of the string are used instead</a:t>
            </a:r>
          </a:p>
          <a:p>
            <a:pPr lvl="3"/>
            <a:endParaRPr lang="en-US" dirty="0"/>
          </a:p>
          <a:p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dirty="0" smtClean="0"/>
              <a:t>must come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the index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endParaRPr lang="en-US" dirty="0" smtClean="0"/>
          </a:p>
          <a:p>
            <a:pPr lvl="1"/>
            <a:r>
              <a:rPr lang="en-US" dirty="0" smtClean="0"/>
              <a:t>What would the substring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greet[1:1] </a:t>
            </a:r>
            <a:r>
              <a:rPr lang="en-US" dirty="0" smtClean="0"/>
              <a:t>be?</a:t>
            </a:r>
          </a:p>
          <a:p>
            <a:pPr marL="80327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An empty string!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6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Slicing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30337"/>
              </p:ext>
            </p:extLst>
          </p:nvPr>
        </p:nvGraphicFramePr>
        <p:xfrm>
          <a:off x="1087399" y="1536877"/>
          <a:ext cx="6833286" cy="1455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56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7844" y="3748166"/>
            <a:ext cx="7772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greet[2:-3]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llo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[-6:-2]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B'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[-6:6]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'lo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greet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[-9:8]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 Bo'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03105"/>
              </p:ext>
            </p:extLst>
          </p:nvPr>
        </p:nvGraphicFramePr>
        <p:xfrm>
          <a:off x="1087399" y="2992187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53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Forming New Strings -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 smtClean="0"/>
              <a:t>We can put two or more strings together to form a longer string</a:t>
            </a:r>
          </a:p>
          <a:p>
            <a:pPr lvl="3"/>
            <a:endParaRPr lang="en-US" dirty="0" smtClean="0"/>
          </a:p>
          <a:p>
            <a:r>
              <a:rPr lang="en-US" b="1" i="1" dirty="0" smtClean="0"/>
              <a:t>Concatenation</a:t>
            </a:r>
            <a:r>
              <a:rPr lang="en-US" dirty="0" smtClean="0"/>
              <a:t> “glues” two strings together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"Jelly"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'Peanut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ButterJelly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"Peanut Butter"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&amp; " + 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Jelly"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'Peanut Butter &amp; Jelly'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59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 does not automatically include spaces between the strings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"Smash"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"together"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Smashtogether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dirty="0" smtClean="0"/>
          </a:p>
          <a:p>
            <a:r>
              <a:rPr lang="en-US" dirty="0" smtClean="0"/>
              <a:t>Concatenation can </a:t>
            </a:r>
            <a:r>
              <a:rPr lang="en-US" u="sng" dirty="0" smtClean="0"/>
              <a:t>only</a:t>
            </a:r>
            <a:r>
              <a:rPr lang="en-US" dirty="0" smtClean="0"/>
              <a:t> be done with strings!</a:t>
            </a:r>
          </a:p>
          <a:p>
            <a:pPr lvl="1"/>
            <a:r>
              <a:rPr lang="en-US" dirty="0" smtClean="0"/>
              <a:t>So how would we concatenate an integer?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"CMSC " +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'CMSC 201'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7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New Strings -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Concatenating the same string together multiple times can be done with </a:t>
            </a:r>
            <a:r>
              <a:rPr lang="en-US" b="1" i="1" dirty="0" smtClean="0"/>
              <a:t>repetition</a:t>
            </a:r>
          </a:p>
          <a:p>
            <a:pPr lvl="1"/>
            <a:r>
              <a:rPr lang="en-US" dirty="0" smtClean="0"/>
              <a:t>Which operator would you use for this?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 = "dogs"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animal*8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dogsdogsdogsdogsdogsdogsdogsdogs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Spam and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+ "And" + "Eggs"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SpamAndEggs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3 * "spam"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"spam" * 5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spamspamspamspamspam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(3 * "spam") + ("eggs" * 5)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spamspamspameggseggseggseggseggs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5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the length of a string,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title = "CMSC 201"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(title)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("Help I'm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trapped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here!")</a:t>
            </a:r>
          </a:p>
          <a:p>
            <a:pPr marL="457200" lvl="1" indent="0">
              <a:buNone/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string?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28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346119"/>
              </p:ext>
            </p:extLst>
          </p:nvPr>
        </p:nvGraphicFramePr>
        <p:xfrm>
          <a:off x="457200" y="1970088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STRING[#:#]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(STRING)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99305" y="5065868"/>
            <a:ext cx="384912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VAR in STRING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7144" y="5065868"/>
            <a:ext cx="1924564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Iteration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18909" y="2462712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Concatenation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0457" y="2981695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Repetition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457" y="350851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Indexing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0457" y="4027497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Slicing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20457" y="4549794"/>
            <a:ext cx="2432218" cy="5560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Length</a:t>
            </a:r>
            <a:endParaRPr lang="en-US" sz="2800" dirty="0">
              <a:solidFill>
                <a:schemeClr val="tx1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2805" y="5828325"/>
            <a:ext cx="70804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We’ll cover this next class, when we learn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04071" y="5542339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2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Bit More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Python has many, many ways to interact with strings, and we will cover them in detail soon</a:t>
            </a:r>
          </a:p>
          <a:p>
            <a:r>
              <a:rPr lang="en-US" dirty="0" smtClean="0"/>
              <a:t>For now, here are two very useful functions: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s.lower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 </a:t>
            </a:r>
            <a:r>
              <a:rPr lang="en-US" dirty="0"/>
              <a:t>in all lowercase letters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s.upper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– </a:t>
            </a:r>
            <a:r>
              <a:rPr lang="en-US" dirty="0" smtClean="0"/>
              <a:t>copy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US" dirty="0" smtClean="0"/>
              <a:t>in </a:t>
            </a:r>
            <a:r>
              <a:rPr lang="en-US" dirty="0"/>
              <a:t>all </a:t>
            </a:r>
            <a:r>
              <a:rPr lang="en-US" dirty="0" smtClean="0"/>
              <a:t>uppercase letters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would we need to use these?</a:t>
            </a:r>
          </a:p>
          <a:p>
            <a:pPr lvl="1"/>
            <a:r>
              <a:rPr lang="en-US" sz="3200" dirty="0" smtClean="0"/>
              <a:t>Remember, Python is </a:t>
            </a:r>
            <a:r>
              <a:rPr lang="en-US" sz="3200" u="sng" dirty="0" smtClean="0"/>
              <a:t>case-sensitive</a:t>
            </a:r>
            <a:r>
              <a:rPr lang="en-US" sz="3200" dirty="0" smtClean="0"/>
              <a:t>!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7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Processing Examples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for</a:t>
            </a:r>
          </a:p>
          <a:p>
            <a:pPr lvl="1"/>
            <a:r>
              <a:rPr lang="en-US" sz="3200" dirty="0" smtClean="0"/>
              <a:t>To recognize when to use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better understand the string data type</a:t>
            </a:r>
          </a:p>
          <a:p>
            <a:pPr lvl="1"/>
            <a:r>
              <a:rPr lang="en-US" sz="3200" dirty="0" smtClean="0"/>
              <a:t>Learn how they are represented</a:t>
            </a:r>
          </a:p>
          <a:p>
            <a:pPr lvl="1"/>
            <a:r>
              <a:rPr lang="en-US" sz="3200" dirty="0" smtClean="0"/>
              <a:t>Learn about and use some of their built-in functions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5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2" y="1969364"/>
            <a:ext cx="8748584" cy="4156799"/>
          </a:xfrm>
        </p:spPr>
        <p:txBody>
          <a:bodyPr/>
          <a:lstStyle/>
          <a:p>
            <a:r>
              <a:rPr lang="en-US" dirty="0" smtClean="0"/>
              <a:t>Our rules for creating a username:</a:t>
            </a:r>
          </a:p>
          <a:p>
            <a:pPr lvl="1"/>
            <a:r>
              <a:rPr lang="en-US" dirty="0" smtClean="0"/>
              <a:t>First initial, first 7 letters of last name (lowercase)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user's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 and last names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first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your last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concatenate first initial with 7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letters of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 name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first[0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last[:7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].lower()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"Your username is: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95071" y="5895330"/>
            <a:ext cx="19647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is this 7?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69459" y="5523470"/>
            <a:ext cx="1136822" cy="4819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4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Donna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Rostenkowski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first[0] + last[:7]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drostenk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794423" y="4591984"/>
            <a:ext cx="413951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Usernames must be lowercase!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Usernames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1969364"/>
            <a:ext cx="8896865" cy="438698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first = input("Please enter your first name: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first name: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last  = input("Please enter your last name:  ")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Please enter your last name:  </a:t>
            </a:r>
            <a:r>
              <a:rPr lang="en-US" sz="2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Obama</a:t>
            </a: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first[0].lower() + last[:7].lower()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print("Your username is: ",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username is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bobama</a:t>
            </a: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What would happen if we did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last[7]</a:t>
            </a:r>
            <a:r>
              <a:rPr lang="en-US" sz="2800" dirty="0" smtClean="0"/>
              <a:t>?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but why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last[:7] </a:t>
            </a:r>
            <a:r>
              <a:rPr lang="en-US" dirty="0" smtClean="0"/>
              <a:t>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0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3 is meeting normally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lvl="1"/>
            <a:r>
              <a:rPr lang="en-US" dirty="0" smtClean="0"/>
              <a:t>If you didn’t have lab due to campus being closed, remember to do it on your own and turn it in!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3 is out</a:t>
            </a:r>
          </a:p>
          <a:p>
            <a:pPr lvl="1"/>
            <a:r>
              <a:rPr lang="en-US" dirty="0" smtClean="0"/>
              <a:t>Due by Monday (Feb 22nd)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and Pre-Labs are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69364"/>
            <a:ext cx="8686801" cy="4156799"/>
          </a:xfrm>
        </p:spPr>
        <p:txBody>
          <a:bodyPr/>
          <a:lstStyle/>
          <a:p>
            <a:r>
              <a:rPr lang="en-US" dirty="0" smtClean="0"/>
              <a:t>Create a directory inside your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  <a:r>
              <a:rPr lang="en-US" dirty="0" smtClean="0"/>
              <a:t>” folder, called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practice</a:t>
            </a:r>
            <a:r>
              <a:rPr lang="en-US" dirty="0" smtClean="0"/>
              <a:t>”; go into the new folder</a:t>
            </a:r>
          </a:p>
          <a:p>
            <a:r>
              <a:rPr lang="en-US" dirty="0" smtClean="0"/>
              <a:t>Copy these two files into your new folder</a:t>
            </a:r>
          </a:p>
          <a:p>
            <a:pPr marL="457200" lvl="1" indent="0">
              <a:buNone/>
            </a:pPr>
            <a:r>
              <a:rPr lang="en-US" sz="2000" dirty="0"/>
              <a:t>/</a:t>
            </a:r>
            <a:r>
              <a:rPr lang="en-US" sz="2000" dirty="0" smtClean="0"/>
              <a:t>afs/umbc.edu/users/k/k/k38/pub/cs201/practice/stringPractice.py</a:t>
            </a:r>
          </a:p>
          <a:p>
            <a:pPr marL="457200" lvl="1" indent="0">
              <a:buNone/>
            </a:pPr>
            <a:r>
              <a:rPr lang="en-US" sz="2000" dirty="0"/>
              <a:t>/</a:t>
            </a:r>
            <a:r>
              <a:rPr lang="en-US" sz="2000" dirty="0" smtClean="0"/>
              <a:t>afs/umbc.edu/users/k/k/k38/pub/cs201/practice/listPractice.py</a:t>
            </a:r>
          </a:p>
          <a:p>
            <a:r>
              <a:rPr lang="en-US" dirty="0" smtClean="0"/>
              <a:t>Complete the files according to their instructions</a:t>
            </a:r>
          </a:p>
          <a:p>
            <a:pPr lvl="3"/>
            <a:endParaRPr lang="en-US" dirty="0"/>
          </a:p>
          <a:p>
            <a:r>
              <a:rPr lang="en-US" dirty="0" smtClean="0"/>
              <a:t>Remember, the command to copy is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dirty="0" smtClean="0"/>
              <a:t>”:</a:t>
            </a:r>
          </a:p>
          <a:p>
            <a:pPr marL="457200" lvl="1" indent="0">
              <a:buNone/>
            </a:pPr>
            <a:r>
              <a:rPr lang="en-US" sz="2000" b="1" dirty="0" err="1" smtClean="0"/>
              <a:t>cp</a:t>
            </a:r>
            <a:r>
              <a:rPr lang="en-US" sz="2000" b="1" dirty="0"/>
              <a:t> /</a:t>
            </a:r>
            <a:r>
              <a:rPr lang="en-US" sz="2000" b="1" dirty="0" smtClean="0"/>
              <a:t>afs/umbc.edu/users/k/k/k38/pub/cs201/practice/stringPractice.py .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20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43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044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We need an easy way to refer to each individual variable in our list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8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05" y="1969364"/>
            <a:ext cx="8760941" cy="4156799"/>
          </a:xfrm>
        </p:spPr>
        <p:txBody>
          <a:bodyPr/>
          <a:lstStyle/>
          <a:p>
            <a:r>
              <a:rPr lang="en-US" dirty="0" smtClean="0"/>
              <a:t>Lists don’t start counting from 1</a:t>
            </a:r>
          </a:p>
          <a:p>
            <a:pPr lvl="1"/>
            <a:r>
              <a:rPr lang="en-US" sz="3200" dirty="0" smtClean="0"/>
              <a:t>They start counting from 0!</a:t>
            </a:r>
          </a:p>
          <a:p>
            <a:r>
              <a:rPr lang="en-US" dirty="0" smtClean="0"/>
              <a:t>Lists with n elements are numbered from 0 to n-1</a:t>
            </a:r>
          </a:p>
          <a:p>
            <a:pPr lvl="1"/>
            <a:r>
              <a:rPr lang="en-US" dirty="0" smtClean="0"/>
              <a:t>The list below has 5 elements, and is </a:t>
            </a:r>
            <a:br>
              <a:rPr lang="en-US" dirty="0" smtClean="0"/>
            </a:br>
            <a:r>
              <a:rPr lang="en-US" dirty="0" smtClean="0"/>
              <a:t>numbered from 0 to 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29883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0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26394</TotalTime>
  <Words>1906</Words>
  <Application>Microsoft Office PowerPoint</Application>
  <PresentationFormat>On-screen Show (4:3)</PresentationFormat>
  <Paragraphs>495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Strings and Lists</vt:lpstr>
      <vt:lpstr>Last Class We Covered</vt:lpstr>
      <vt:lpstr>Any Questions from Last Time?</vt:lpstr>
      <vt:lpstr>Today’s Objectives</vt:lpstr>
      <vt:lpstr>Introduction to Lists</vt:lpstr>
      <vt:lpstr>Exercise: Average Three Numbers</vt:lpstr>
      <vt:lpstr>Using Lists</vt:lpstr>
      <vt:lpstr>Using Lists: Individual Variables</vt:lpstr>
      <vt:lpstr>Numbering in Lists</vt:lpstr>
      <vt:lpstr>Properties of a List</vt:lpstr>
      <vt:lpstr>List Syntax</vt:lpstr>
      <vt:lpstr>List Example: Grocery List</vt:lpstr>
      <vt:lpstr>List Example: Grocery List</vt:lpstr>
      <vt:lpstr>Grocery List Code</vt:lpstr>
      <vt:lpstr>Grocery List Demonstration</vt:lpstr>
      <vt:lpstr>List Example: Grocery List</vt:lpstr>
      <vt:lpstr>Strings</vt:lpstr>
      <vt:lpstr>The String Data Type</vt:lpstr>
      <vt:lpstr>String Examples</vt:lpstr>
      <vt:lpstr>Getting Strings as Input</vt:lpstr>
      <vt:lpstr>Accessing Individual Characters</vt:lpstr>
      <vt:lpstr>Syntax of Accessing Characters</vt:lpstr>
      <vt:lpstr>Example String</vt:lpstr>
      <vt:lpstr>Example String</vt:lpstr>
      <vt:lpstr>Example String</vt:lpstr>
      <vt:lpstr>Substrings and Slicing</vt:lpstr>
      <vt:lpstr>Substrings</vt:lpstr>
      <vt:lpstr>Slicing Syntax</vt:lpstr>
      <vt:lpstr>Slicing Examples</vt:lpstr>
      <vt:lpstr>Specifics of Slicing</vt:lpstr>
      <vt:lpstr>More Slicing Examples</vt:lpstr>
      <vt:lpstr>Forming New Strings - Concatenation</vt:lpstr>
      <vt:lpstr>Rules of Concatenation</vt:lpstr>
      <vt:lpstr>Forming New Strings - Repetition</vt:lpstr>
      <vt:lpstr>Practice: Spam and Eggs</vt:lpstr>
      <vt:lpstr>Length of a String</vt:lpstr>
      <vt:lpstr>String Operators in Python</vt:lpstr>
      <vt:lpstr>Just a Bit More on Strings</vt:lpstr>
      <vt:lpstr>String Processing Examples</vt:lpstr>
      <vt:lpstr>Example: Creating Usernames</vt:lpstr>
      <vt:lpstr>Example: Creating Usernames</vt:lpstr>
      <vt:lpstr>Example: Creating Usernames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309</cp:revision>
  <dcterms:created xsi:type="dcterms:W3CDTF">2014-05-05T14:25:42Z</dcterms:created>
  <dcterms:modified xsi:type="dcterms:W3CDTF">2016-06-16T20:02:56Z</dcterms:modified>
</cp:coreProperties>
</file>